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[Sources]
- Visual on this slide was generated with Microsoft Copilot.
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99e6a703e1.png"/>
          <p:cNvPicPr>
            <a:picLocks noChangeAspect="1"/>
          </p:cNvPicPr>
          <p:nvPr/>
        </p:nvPicPr>
        <p:blipFill>
          <a:blip r:embed="rId3"/>
          <a:srcRect l="18089" r="18089"/>
          <a:stretch/>
        </p:blipFill>
        <p:spPr>
          <a:xfrm>
            <a:off x="5623560" y="0"/>
            <a:ext cx="656539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532120" y="0"/>
            <a:ext cx="1097280" cy="6858000"/>
          </a:xfrm>
          <a:prstGeom prst="rect">
            <a:avLst/>
          </a:prstGeom>
          <a:solidFill>
            <a:srgbClr val="081B2C">
              <a:alpha val="8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58368" y="57607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C49A55"/>
                </a:solidFill>
              </a:rPr>
              <a:t>MBOKODO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658368" y="1828800"/>
            <a:ext cx="448056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Consulting</a:t>
            </a:r>
            <a:endParaRPr lang="en-US" sz="3100" dirty="0"/>
          </a:p>
          <a:p>
            <a:pPr marL="0" indent="0">
              <a:buNone/>
            </a:pPr>
            <a:r>
              <a:rPr lang="en-US" sz="3100" b="1" dirty="0">
                <a:solidFill>
                  <a:srgbClr val="FFFFFF"/>
                </a:solidFill>
              </a:rPr>
              <a:t>Services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685800" y="3337560"/>
            <a:ext cx="42976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D8E0E5"/>
                </a:solidFill>
              </a:rPr>
              <a:t>Integrated advisory. Practical solutions.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D8E0E5"/>
                </a:solidFill>
              </a:rPr>
              <a:t>Service with a difference.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685800" y="4334256"/>
            <a:ext cx="914400" cy="1"/>
          </a:xfrm>
          <a:prstGeom prst="line">
            <a:avLst/>
          </a:prstGeom>
          <a:noFill/>
          <a:ln w="38100">
            <a:solidFill>
              <a:srgbClr val="C4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685800" y="4617720"/>
            <a:ext cx="1920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COMPANY PROFILE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D9C6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1" name="Text 7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B7C0C8"/>
                </a:solidFill>
              </a:rPr>
              <a:t>01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ABOUT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81B2C"/>
                </a:solidFill>
              </a:rPr>
              <a:t>A multi-disciplinary partner for complex business needs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58368" y="1444752"/>
            <a:ext cx="5715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3717D"/>
                </a:solidFill>
              </a:rPr>
              <a:t>We combine specialist capability with responsive, client-centred delivery.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8368" y="2103120"/>
            <a:ext cx="51663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18242E"/>
                </a:solidFill>
              </a:rPr>
              <a:t>Mbokodo Consulting Services brings together experienced professionals to help organisations solve operational, people, security, investigative and mobility challenges. Our approach is practical and tailored to each client environment, with a focus on quality, discretion and a strong service experience.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58368" y="4315968"/>
            <a:ext cx="1508760" cy="329184"/>
          </a:xfrm>
          <a:prstGeom prst="roundRect">
            <a:avLst>
              <a:gd name="adj" fmla="val 22222"/>
            </a:avLst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777240" y="4389120"/>
            <a:ext cx="127101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81B2C"/>
                </a:solidFill>
              </a:rPr>
              <a:t>CLIENT-CENTRED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313432" y="4315968"/>
            <a:ext cx="1417320" cy="329184"/>
          </a:xfrm>
          <a:prstGeom prst="roundRect">
            <a:avLst>
              <a:gd name="adj" fmla="val 22222"/>
            </a:avLst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2432304" y="4389120"/>
            <a:ext cx="117957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81B2C"/>
                </a:solidFill>
              </a:rPr>
              <a:t>PRACTICAL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3877056" y="4315968"/>
            <a:ext cx="1554480" cy="329184"/>
          </a:xfrm>
          <a:prstGeom prst="roundRect">
            <a:avLst>
              <a:gd name="adj" fmla="val 22222"/>
            </a:avLst>
          </a:prstGeom>
          <a:solidFill>
            <a:srgbClr val="F5F0E8"/>
          </a:solidFill>
          <a:ln w="12700">
            <a:solidFill>
              <a:srgbClr val="F5F0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995928" y="4389120"/>
            <a:ext cx="1316736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081B2C"/>
                </a:solidFill>
              </a:rPr>
              <a:t>RESPONSIVE</a:t>
            </a:r>
            <a:endParaRPr lang="en-US" sz="900" dirty="0"/>
          </a:p>
        </p:txBody>
      </p:sp>
      <p:pic>
        <p:nvPicPr>
          <p:cNvPr id="12" name="Image 0" descr="/mnt/data/2099a451b1.png"/>
          <p:cNvPicPr>
            <a:picLocks noChangeAspect="1"/>
          </p:cNvPicPr>
          <p:nvPr/>
        </p:nvPicPr>
        <p:blipFill>
          <a:blip r:embed="rId3"/>
          <a:srcRect l="19209" r="19209"/>
          <a:stretch/>
        </p:blipFill>
        <p:spPr>
          <a:xfrm>
            <a:off x="6583680" y="685800"/>
            <a:ext cx="4983480" cy="5394960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6583680" y="5138928"/>
            <a:ext cx="4983480" cy="941832"/>
          </a:xfrm>
          <a:prstGeom prst="rect">
            <a:avLst/>
          </a:prstGeom>
          <a:solidFill>
            <a:srgbClr val="081B2C">
              <a:alpha val="97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903720" y="5376672"/>
            <a:ext cx="731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C49A55"/>
                </a:solidFill>
              </a:rPr>
              <a:t>Purpose</a:t>
            </a:r>
            <a:endParaRPr lang="en-US" sz="900" dirty="0"/>
          </a:p>
        </p:txBody>
      </p:sp>
      <p:sp>
        <p:nvSpPr>
          <p:cNvPr id="15" name="Text 12"/>
          <p:cNvSpPr/>
          <p:nvPr/>
        </p:nvSpPr>
        <p:spPr>
          <a:xfrm>
            <a:off x="7635240" y="5294376"/>
            <a:ext cx="3611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</a:rPr>
              <a:t>Enable better business outcomes through intelligent, fit-for-purpose advisory and support.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A76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8" name="Text 14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D858B"/>
                </a:solidFill>
              </a:rPr>
              <a:t>02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CAPABILITIES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81B2C"/>
                </a:solidFill>
              </a:rPr>
              <a:t>One partner. Six connected service pillars.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58368" y="1444752"/>
            <a:ext cx="5715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3717D"/>
                </a:solidFill>
              </a:rPr>
              <a:t>A focused portfolio designed around the realities of corporate operations.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2011680"/>
            <a:ext cx="340156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59536" y="221284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" y="2514600"/>
            <a:ext cx="29992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People &amp; HR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59536" y="2944368"/>
            <a:ext cx="2999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HR advisory, recruitment, benefits, screening, policy support and bursary administration.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480560" y="2011680"/>
            <a:ext cx="340156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81728" y="221284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681728" y="2514600"/>
            <a:ext cx="29992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Forensics &amp; Investigations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81728" y="2944368"/>
            <a:ext cx="2999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Investigations, asset tracing, policy advice and labour or criminal-justice support.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302752" y="2011680"/>
            <a:ext cx="340156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503920" y="221284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03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0" y="2514600"/>
            <a:ext cx="29992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Wellness &amp; Social Impact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503920" y="2944368"/>
            <a:ext cx="2999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Employee wellness, CSR programme design, project delivery and tailored corporate training.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58368" y="3886200"/>
            <a:ext cx="340156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859536" y="408736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04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859536" y="4389120"/>
            <a:ext cx="29992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Security &amp; Risk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859536" y="4818888"/>
            <a:ext cx="2999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Security reviews, travel risk support, crisis readiness, investigations and event protection support.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480560" y="3886200"/>
            <a:ext cx="340156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681728" y="408736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05</a:t>
            </a:r>
            <a:endParaRPr lang="en-US" sz="900" dirty="0"/>
          </a:p>
        </p:txBody>
      </p:sp>
      <p:sp>
        <p:nvSpPr>
          <p:cNvPr id="23" name="Text 21"/>
          <p:cNvSpPr/>
          <p:nvPr/>
        </p:nvSpPr>
        <p:spPr>
          <a:xfrm>
            <a:off x="4681728" y="4389120"/>
            <a:ext cx="29992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Business &amp; Facilities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4681728" y="4818888"/>
            <a:ext cx="2999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Process improvement, policy reviews, quality support, tracing, collections and property maintenance.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8302752" y="3886200"/>
            <a:ext cx="3401568" cy="1572768"/>
          </a:xfrm>
          <a:prstGeom prst="roundRect">
            <a:avLst>
              <a:gd name="adj" fmla="val 4651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8503920" y="408736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06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8503920" y="4389120"/>
            <a:ext cx="299923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Executive Travel &amp; Concierge</a:t>
            </a:r>
            <a:endParaRPr lang="en-US" sz="1500" dirty="0"/>
          </a:p>
        </p:txBody>
      </p:sp>
      <p:sp>
        <p:nvSpPr>
          <p:cNvPr id="28" name="Text 26"/>
          <p:cNvSpPr/>
          <p:nvPr/>
        </p:nvSpPr>
        <p:spPr>
          <a:xfrm>
            <a:off x="8503920" y="4818888"/>
            <a:ext cx="299923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End-to-end mobility, events and high-touch travel support for corporate and private clients.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A76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30" name="Text 28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D858B"/>
                </a:solidFill>
              </a:rPr>
              <a:t>03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708366ee0f.png"/>
          <p:cNvPicPr>
            <a:picLocks noChangeAspect="1"/>
          </p:cNvPicPr>
          <p:nvPr/>
        </p:nvPicPr>
        <p:blipFill>
          <a:blip r:embed="rId3"/>
          <a:srcRect l="22844" r="22844"/>
          <a:stretch/>
        </p:blipFill>
        <p:spPr>
          <a:xfrm>
            <a:off x="6601968" y="0"/>
            <a:ext cx="5586984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446520" y="0"/>
            <a:ext cx="548640" cy="6858000"/>
          </a:xfrm>
          <a:prstGeom prst="rect">
            <a:avLst/>
          </a:prstGeom>
          <a:solidFill>
            <a:srgbClr val="081B2C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58368" y="594360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SECURITY &amp; RISK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658368" y="1115568"/>
            <a:ext cx="5166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Protecting people,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places and journeys</a:t>
            </a:r>
            <a:endParaRPr lang="en-US" sz="2700" dirty="0"/>
          </a:p>
        </p:txBody>
      </p:sp>
      <p:sp>
        <p:nvSpPr>
          <p:cNvPr id="6" name="Text 3"/>
          <p:cNvSpPr/>
          <p:nvPr/>
        </p:nvSpPr>
        <p:spPr>
          <a:xfrm>
            <a:off x="676656" y="2423160"/>
            <a:ext cx="4937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D8E0E5"/>
                </a:solidFill>
              </a:rPr>
              <a:t>Practical security advisory and support built around client risk, operating context and duty-of-care requirements.</a:t>
            </a:r>
            <a:endParaRPr lang="en-US" sz="1400" dirty="0"/>
          </a:p>
        </p:txBody>
      </p:sp>
      <p:sp>
        <p:nvSpPr>
          <p:cNvPr id="7" name="Shape 4"/>
          <p:cNvSpPr/>
          <p:nvPr/>
        </p:nvSpPr>
        <p:spPr>
          <a:xfrm>
            <a:off x="685800" y="3447288"/>
            <a:ext cx="109728" cy="109728"/>
          </a:xfrm>
          <a:prstGeom prst="ellipse">
            <a:avLst/>
          </a:prstGeom>
          <a:solidFill>
            <a:srgbClr val="C49A55"/>
          </a:solidFill>
          <a:ln w="12700">
            <a:solidFill>
              <a:srgbClr val="C4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932688" y="3401568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Office &amp; residential security surveys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685800" y="3922776"/>
            <a:ext cx="109728" cy="109728"/>
          </a:xfrm>
          <a:prstGeom prst="ellipse">
            <a:avLst/>
          </a:prstGeom>
          <a:solidFill>
            <a:srgbClr val="C49A55"/>
          </a:solidFill>
          <a:ln w="12700">
            <a:solidFill>
              <a:srgbClr val="C4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932688" y="3877056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Travel security and destination support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85800" y="4398264"/>
            <a:ext cx="109728" cy="109728"/>
          </a:xfrm>
          <a:prstGeom prst="ellipse">
            <a:avLst/>
          </a:prstGeom>
          <a:solidFill>
            <a:srgbClr val="C49A55"/>
          </a:solidFill>
          <a:ln w="12700">
            <a:solidFill>
              <a:srgbClr val="C4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932688" y="4352544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Crisis &amp; emergency management advisory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85800" y="4873752"/>
            <a:ext cx="109728" cy="109728"/>
          </a:xfrm>
          <a:prstGeom prst="ellipse">
            <a:avLst/>
          </a:prstGeom>
          <a:solidFill>
            <a:srgbClr val="C49A55"/>
          </a:solidFill>
          <a:ln w="12700">
            <a:solidFill>
              <a:srgbClr val="C4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932688" y="4828032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Investigations and event security support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85800" y="5349240"/>
            <a:ext cx="109728" cy="109728"/>
          </a:xfrm>
          <a:prstGeom prst="ellipse">
            <a:avLst/>
          </a:prstGeom>
          <a:solidFill>
            <a:srgbClr val="C49A55"/>
          </a:solidFill>
          <a:ln w="12700">
            <a:solidFill>
              <a:srgbClr val="C49A5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932688" y="5303520"/>
            <a:ext cx="4663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FFFFFF"/>
                </a:solidFill>
              </a:rPr>
              <a:t>Protection services and tailored security awareness</a:t>
            </a:r>
            <a:endParaRPr lang="en-US" sz="1150" dirty="0"/>
          </a:p>
        </p:txBody>
      </p:sp>
      <p:sp>
        <p:nvSpPr>
          <p:cNvPr id="18" name="Text 14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D9C6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9" name="Text 15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B7C0C8"/>
                </a:solidFill>
              </a:rPr>
              <a:t>04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PEOPLE &amp; INTEGRITY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81B2C"/>
                </a:solidFill>
              </a:rPr>
              <a:t>Stronger organisations start with people and trust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58368" y="1444752"/>
            <a:ext cx="5715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3717D"/>
                </a:solidFill>
              </a:rPr>
              <a:t>Specialist support across the employee lifecycle, investigations and organisational wellbeing.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2148840"/>
            <a:ext cx="338328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59536" y="23500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01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" y="2651760"/>
            <a:ext cx="2980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Human Resources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59536" y="3081528"/>
            <a:ext cx="298094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HR advisory and workforce support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Recruitment and hiring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Compensation and benefits support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Background screening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Policy and procedure development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Bursary administration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407408" y="2148840"/>
            <a:ext cx="338328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608576" y="23500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02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608576" y="2651760"/>
            <a:ext cx="2980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Forensic Services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4608576" y="3081528"/>
            <a:ext cx="298094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Forensic investigations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Asset tracing and tracking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Policy advisory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CCMA support and advisory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Criminal-justice advisory and support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8156448" y="2148840"/>
            <a:ext cx="3383280" cy="3246120"/>
          </a:xfrm>
          <a:prstGeom prst="roundRect">
            <a:avLst>
              <a:gd name="adj" fmla="val 2254"/>
            </a:avLst>
          </a:prstGeom>
          <a:solidFill>
            <a:srgbClr val="FFFFFF"/>
          </a:solidFill>
          <a:ln w="12700">
            <a:solidFill>
              <a:srgbClr val="E9E3DA"/>
            </a:solidFill>
            <a:prstDash val="solid"/>
          </a:ln>
          <a:effectLst>
            <a:outerShdw blurRad="19050" dist="1270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8357616" y="23500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03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357616" y="2651760"/>
            <a:ext cx="29809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Wellness &amp; Social Impact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8357616" y="3081528"/>
            <a:ext cx="2980944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Employee wellness support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CSR programme design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Project management and delivery support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• Tailored corporate training programmes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A76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D858B"/>
                </a:solidFill>
              </a:rPr>
              <a:t>05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OPERATIONS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81B2C"/>
                </a:solidFill>
              </a:rPr>
              <a:t>Practical support that keeps business moving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58368" y="1444752"/>
            <a:ext cx="5715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3717D"/>
                </a:solidFill>
              </a:rPr>
              <a:t>From process improvement to facilities support, we help clients protect continuity and service quality.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658368" y="2148840"/>
            <a:ext cx="5349240" cy="3401568"/>
          </a:xfrm>
          <a:prstGeom prst="roundRect">
            <a:avLst>
              <a:gd name="adj" fmla="val 2151"/>
            </a:avLst>
          </a:prstGeom>
          <a:solidFill>
            <a:srgbClr val="081B2C"/>
          </a:solidFill>
          <a:ln w="12700">
            <a:solidFill>
              <a:srgbClr val="081B2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960120" y="2523744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</a:rPr>
              <a:t>Business Advisory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969264" y="3081528"/>
            <a:ext cx="42062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0E5E9"/>
                </a:solidFill>
              </a:rPr>
              <a:t>Operational support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0E5E9"/>
                </a:solidFill>
              </a:rPr>
              <a:t>Business process review &amp; optimisation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0E5E9"/>
                </a:solidFill>
              </a:rPr>
              <a:t>Service quality improvement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0E5E9"/>
                </a:solidFill>
              </a:rPr>
              <a:t>Corporate policy reviews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0E5E9"/>
                </a:solidFill>
              </a:rPr>
              <a:t>Tracing services for debtors / beneficiaries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0E5E9"/>
                </a:solidFill>
              </a:rPr>
              <a:t>Debt collection support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355080" y="2148840"/>
            <a:ext cx="5193792" cy="3401568"/>
          </a:xfrm>
          <a:prstGeom prst="roundRect">
            <a:avLst>
              <a:gd name="adj" fmla="val 2151"/>
            </a:avLst>
          </a:prstGeom>
          <a:solidFill>
            <a:srgbClr val="F5F0E8"/>
          </a:solidFill>
          <a:ln w="12700">
            <a:solidFill>
              <a:srgbClr val="E7DE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675120" y="2523744"/>
            <a:ext cx="4114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081B2C"/>
                </a:solidFill>
              </a:rPr>
              <a:t>Facilities &amp; Property Support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6684264" y="3081528"/>
            <a:ext cx="393192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8242E"/>
                </a:solidFill>
              </a:rPr>
              <a:t>Plumbing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8242E"/>
                </a:solidFill>
              </a:rPr>
              <a:t>Electrical support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8242E"/>
                </a:solidFill>
              </a:rPr>
              <a:t>Painting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8242E"/>
                </a:solidFill>
              </a:rPr>
              <a:t>General office maintenance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8242E"/>
                </a:solidFill>
              </a:rPr>
              <a:t>Small to medium office projects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A76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D858B"/>
                </a:solidFill>
              </a:rPr>
              <a:t>06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8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58368" y="56692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80" dirty="0">
                <a:solidFill>
                  <a:srgbClr val="C49A55"/>
                </a:solidFill>
              </a:rPr>
              <a:t>EXECUTIVE TRAVEL &amp; CONCIERGE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58368" y="987552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From planning to arrival,</a:t>
            </a:r>
            <a:endParaRPr lang="en-US" sz="2700" dirty="0"/>
          </a:p>
          <a:p>
            <a:pPr marL="0" indent="0">
              <a:buNone/>
            </a:pPr>
            <a:r>
              <a:rPr lang="en-US" sz="2700" b="1" dirty="0">
                <a:solidFill>
                  <a:srgbClr val="FFFFFF"/>
                </a:solidFill>
              </a:rPr>
              <a:t>we manage the details.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76656" y="2267712"/>
            <a:ext cx="5074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D8E0E5"/>
                </a:solidFill>
              </a:rPr>
              <a:t>A high-touch service for executives, teams and private clients who need reliable coordination before, during and after travel.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58368" y="3401568"/>
            <a:ext cx="2423160" cy="2057400"/>
          </a:xfrm>
          <a:prstGeom prst="roundRect">
            <a:avLst>
              <a:gd name="adj" fmla="val 3556"/>
            </a:avLst>
          </a:prstGeom>
          <a:solidFill>
            <a:srgbClr val="0E2638"/>
          </a:solidFill>
          <a:ln w="12700">
            <a:solidFill>
              <a:srgbClr val="2944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59536" y="36301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C49A55"/>
                </a:solidFill>
              </a:rPr>
              <a:t>TRAVEL READINESS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859536" y="4059936"/>
            <a:ext cx="199339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Visa and passport support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Travel insurance &amp; emergency evacuation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Destination and itinerary advisory</a:t>
            </a:r>
            <a:endParaRPr lang="en-US" sz="1020" dirty="0"/>
          </a:p>
        </p:txBody>
      </p:sp>
      <p:sp>
        <p:nvSpPr>
          <p:cNvPr id="8" name="Shape 6"/>
          <p:cNvSpPr/>
          <p:nvPr/>
        </p:nvSpPr>
        <p:spPr>
          <a:xfrm>
            <a:off x="3429000" y="3401568"/>
            <a:ext cx="2423160" cy="2057400"/>
          </a:xfrm>
          <a:prstGeom prst="roundRect">
            <a:avLst>
              <a:gd name="adj" fmla="val 3556"/>
            </a:avLst>
          </a:prstGeom>
          <a:solidFill>
            <a:srgbClr val="122E42"/>
          </a:solidFill>
          <a:ln w="12700">
            <a:solidFill>
              <a:srgbClr val="2944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630168" y="36301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C49A55"/>
                </a:solidFill>
              </a:rPr>
              <a:t>EXECUTIVE MOBILITY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3630168" y="4059936"/>
            <a:ext cx="199339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Airport meet &amp; greet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Executive airport services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Chartered flight coordination</a:t>
            </a:r>
            <a:endParaRPr lang="en-US" sz="1020" dirty="0"/>
          </a:p>
        </p:txBody>
      </p:sp>
      <p:sp>
        <p:nvSpPr>
          <p:cNvPr id="11" name="Shape 9"/>
          <p:cNvSpPr/>
          <p:nvPr/>
        </p:nvSpPr>
        <p:spPr>
          <a:xfrm>
            <a:off x="6199632" y="3401568"/>
            <a:ext cx="2423160" cy="2057400"/>
          </a:xfrm>
          <a:prstGeom prst="roundRect">
            <a:avLst>
              <a:gd name="adj" fmla="val 3556"/>
            </a:avLst>
          </a:prstGeom>
          <a:solidFill>
            <a:srgbClr val="0E2638"/>
          </a:solidFill>
          <a:ln w="12700">
            <a:solidFill>
              <a:srgbClr val="2944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400800" y="36301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C49A55"/>
                </a:solidFill>
              </a:rPr>
              <a:t>EVENTS &amp; ROADSHOWS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400800" y="4059936"/>
            <a:ext cx="199339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Conferences and strategic sessions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Domestic &amp; international roadshows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High-touch experience management</a:t>
            </a:r>
            <a:endParaRPr lang="en-US" sz="1020" dirty="0"/>
          </a:p>
        </p:txBody>
      </p:sp>
      <p:sp>
        <p:nvSpPr>
          <p:cNvPr id="14" name="Shape 12"/>
          <p:cNvSpPr/>
          <p:nvPr/>
        </p:nvSpPr>
        <p:spPr>
          <a:xfrm>
            <a:off x="8970264" y="3401568"/>
            <a:ext cx="2423160" cy="2057400"/>
          </a:xfrm>
          <a:prstGeom prst="roundRect">
            <a:avLst>
              <a:gd name="adj" fmla="val 3556"/>
            </a:avLst>
          </a:prstGeom>
          <a:solidFill>
            <a:srgbClr val="122E42"/>
          </a:solidFill>
          <a:ln w="12700">
            <a:solidFill>
              <a:srgbClr val="29445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9171432" y="3630168"/>
            <a:ext cx="2011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rgbClr val="C49A55"/>
                </a:solidFill>
              </a:rPr>
              <a:t>ALWAYS-ON SUPPORT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9171432" y="4059936"/>
            <a:ext cx="1993392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Hotel, transport &amp; excursion support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After-hours emergency assistance</a:t>
            </a:r>
            <a:endParaRPr lang="en-US" sz="1020" dirty="0"/>
          </a:p>
          <a:p>
            <a:pPr marL="0" indent="0">
              <a:buNone/>
            </a:pPr>
            <a:r>
              <a:rPr lang="en-US" sz="1020" dirty="0">
                <a:solidFill>
                  <a:srgbClr val="FFFFFF"/>
                </a:solidFill>
              </a:rPr>
              <a:t>Holiday and personal event planning</a:t>
            </a:r>
            <a:endParaRPr lang="en-US" sz="1020" dirty="0"/>
          </a:p>
        </p:txBody>
      </p:sp>
      <p:sp>
        <p:nvSpPr>
          <p:cNvPr id="17" name="Text 15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D9C6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8" name="Text 16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B7C0C8"/>
                </a:solidFill>
              </a:rPr>
              <a:t>07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640080" y="502920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WHY MBOKODO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822960"/>
            <a:ext cx="5760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081B2C"/>
                </a:solidFill>
              </a:rPr>
              <a:t>Experience with a service mindset</a:t>
            </a:r>
            <a:endParaRPr lang="en-US" sz="2700" dirty="0"/>
          </a:p>
        </p:txBody>
      </p:sp>
      <p:sp>
        <p:nvSpPr>
          <p:cNvPr id="4" name="Text 2"/>
          <p:cNvSpPr/>
          <p:nvPr/>
        </p:nvSpPr>
        <p:spPr>
          <a:xfrm>
            <a:off x="658368" y="1444752"/>
            <a:ext cx="5715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63717D"/>
                </a:solidFill>
              </a:rPr>
              <a:t>A compact, senior-led model built to deliver relevant solutions with care and accountability.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658368" y="22402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C49A55"/>
                </a:solidFill>
              </a:rPr>
              <a:t>130+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685800" y="2944368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1B2C"/>
                </a:solidFill>
              </a:rPr>
              <a:t>years of combined experience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685800" y="3566160"/>
            <a:ext cx="2514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3717D"/>
                </a:solidFill>
              </a:rPr>
              <a:t>across corporate, government, diplomatic, private, public, development and NGO environments.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3749040" y="210312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7680" y="20574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Cross-sector perspective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629400" y="2057400"/>
            <a:ext cx="4480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Experience across diverse operating environments helps us understand both customer and provider realities.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749040" y="2715768"/>
            <a:ext cx="7360920" cy="1"/>
          </a:xfrm>
          <a:prstGeom prst="line">
            <a:avLst/>
          </a:prstGeom>
          <a:noFill/>
          <a:ln w="12700">
            <a:solidFill>
              <a:srgbClr val="D7CF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749040" y="3035808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4297680" y="299008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Tailored, not templated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629400" y="2990088"/>
            <a:ext cx="4480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Solutions are shaped around the client context, priorities and risk profile.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49040" y="3648456"/>
            <a:ext cx="7360920" cy="1"/>
          </a:xfrm>
          <a:prstGeom prst="line">
            <a:avLst/>
          </a:prstGeom>
          <a:noFill/>
          <a:ln w="12700">
            <a:solidFill>
              <a:srgbClr val="D7CF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749040" y="3968496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7680" y="39227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Integrated capability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629400" y="3922776"/>
            <a:ext cx="4480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People, risk, operations and mobility support can be coordinated through one partner.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749040" y="4581144"/>
            <a:ext cx="7360920" cy="1"/>
          </a:xfrm>
          <a:prstGeom prst="line">
            <a:avLst/>
          </a:prstGeom>
          <a:noFill/>
          <a:ln w="12700">
            <a:solidFill>
              <a:srgbClr val="D7CF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3749040" y="4901184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C49A55"/>
                </a:solidFill>
              </a:rPr>
              <a:t>04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4297680" y="4855464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81B2C"/>
                </a:solidFill>
              </a:rPr>
              <a:t>High-touch delivery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6629400" y="4855464"/>
            <a:ext cx="448056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63717D"/>
                </a:solidFill>
              </a:rPr>
              <a:t>Responsive engagement, practical execution and attention to the client experience.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749040" y="5513832"/>
            <a:ext cx="7360920" cy="1"/>
          </a:xfrm>
          <a:prstGeom prst="line">
            <a:avLst/>
          </a:prstGeom>
          <a:noFill/>
          <a:ln w="12700">
            <a:solidFill>
              <a:srgbClr val="D7CFC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8A765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25" name="Text 23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D858B"/>
                </a:solidFill>
              </a:rPr>
              <a:t>08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81B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pic>
        <p:nvPicPr>
          <p:cNvPr id="2" name="Image 0" descr="/mnt/data/99e6a703e1.png"/>
          <p:cNvPicPr>
            <a:picLocks noChangeAspect="1"/>
          </p:cNvPicPr>
          <p:nvPr/>
        </p:nvPicPr>
        <p:blipFill>
          <a:blip r:embed="rId3"/>
          <a:srcRect t="7802" b="7802"/>
          <a:stretch/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81B2C">
              <a:alpha val="88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1"/>
          <p:cNvSpPr/>
          <p:nvPr/>
        </p:nvSpPr>
        <p:spPr>
          <a:xfrm>
            <a:off x="566928" y="566928"/>
            <a:ext cx="6035040" cy="5715000"/>
          </a:xfrm>
          <a:prstGeom prst="rect">
            <a:avLst/>
          </a:prstGeom>
          <a:solidFill>
            <a:srgbClr val="081B2C">
              <a:alpha val="94000"/>
            </a:srgbClr>
          </a:solidFill>
          <a:ln w="12700">
            <a:solidFill>
              <a:srgbClr val="C49A55">
                <a:alpha val="45000"/>
              </a:srgb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2"/>
          <p:cNvSpPr/>
          <p:nvPr/>
        </p:nvSpPr>
        <p:spPr>
          <a:xfrm>
            <a:off x="914400" y="987552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C49A55"/>
                </a:solidFill>
              </a:rPr>
              <a:t>LET’S TALK</a:t>
            </a:r>
            <a:endParaRPr lang="en-US" sz="900" dirty="0"/>
          </a:p>
        </p:txBody>
      </p:sp>
      <p:sp>
        <p:nvSpPr>
          <p:cNvPr id="6" name="Text 3"/>
          <p:cNvSpPr/>
          <p:nvPr/>
        </p:nvSpPr>
        <p:spPr>
          <a:xfrm>
            <a:off x="914400" y="1463040"/>
            <a:ext cx="49377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Solutions shaped</a:t>
            </a:r>
            <a:endParaRPr lang="en-US" sz="2800" dirty="0"/>
          </a:p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</a:rPr>
              <a:t>around your world.</a:t>
            </a:r>
            <a:endParaRPr lang="en-US" sz="2800" dirty="0"/>
          </a:p>
        </p:txBody>
      </p:sp>
      <p:sp>
        <p:nvSpPr>
          <p:cNvPr id="7" name="Text 4"/>
          <p:cNvSpPr/>
          <p:nvPr/>
        </p:nvSpPr>
        <p:spPr>
          <a:xfrm>
            <a:off x="914400" y="2871216"/>
            <a:ext cx="3474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</a:rPr>
              <a:t>Mbokodo Consulting Services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914400" y="3401568"/>
            <a:ext cx="342900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E1E7EB"/>
                </a:solidFill>
              </a:rPr>
              <a:t>619 20th Ave, Rietfontein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1E7EB"/>
                </a:solidFill>
              </a:rPr>
              <a:t>Pretoria, Gauteng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1E7EB"/>
                </a:solidFill>
              </a:rPr>
              <a:t>+27 82 960 9693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E1E7EB"/>
                </a:solidFill>
              </a:rPr>
              <a:t>masinthle@gmail.com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914400" y="5120640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B9C4CC"/>
                </a:solidFill>
              </a:rPr>
              <a:t>Company registration: 2022/668634/07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B9C4CC"/>
                </a:solidFill>
              </a:rPr>
              <a:t>VAT registration: 9534385209</a:t>
            </a:r>
            <a:endParaRPr lang="en-US" sz="950" dirty="0"/>
          </a:p>
        </p:txBody>
      </p:sp>
      <p:sp>
        <p:nvSpPr>
          <p:cNvPr id="11" name="Text 7"/>
          <p:cNvSpPr/>
          <p:nvPr/>
        </p:nvSpPr>
        <p:spPr>
          <a:xfrm>
            <a:off x="594360" y="6510528"/>
            <a:ext cx="3840480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1" kern="0" spc="120" dirty="0">
                <a:solidFill>
                  <a:srgbClr val="D9C69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MBOKODO  |  SERVICE WITH A DIFFERENCE</a:t>
            </a:r>
            <a:endParaRPr lang="en-US" sz="800" dirty="0"/>
          </a:p>
        </p:txBody>
      </p:sp>
      <p:sp>
        <p:nvSpPr>
          <p:cNvPr id="12" name="Text 8"/>
          <p:cNvSpPr/>
          <p:nvPr/>
        </p:nvSpPr>
        <p:spPr>
          <a:xfrm>
            <a:off x="11064240" y="6473952"/>
            <a:ext cx="5029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B7C0C8"/>
                </a:solidFill>
              </a:rPr>
              <a:t>09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832</Words>
  <Application>Microsoft Office PowerPoint</Application>
  <PresentationFormat>Widescreen</PresentationFormat>
  <Paragraphs>164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Mbokodo Consulting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Mbokodo Consulting Services | Company Profile</dc:title>
  <dc:subject>Company Profile</dc:subject>
  <dc:creator>Anneline Booyse-Mofokeng</dc:creator>
  <cp:lastModifiedBy>Anneline Booyse-Mofokeng</cp:lastModifiedBy>
  <cp:revision>1</cp:revision>
  <dcterms:created xsi:type="dcterms:W3CDTF">2026-10-06T09:40:34Z</dcterms:created>
  <dcterms:modified xsi:type="dcterms:W3CDTF">2026-10-06T10:51:21Z</dcterms:modified>
</cp:coreProperties>
</file>