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559985" cy="10691988"/>
  <p:notesSz cx="10691988" cy="755998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
		<Relationship Id="rId1" Type="http://schemas.openxmlformats.org/officeDocument/2006/relationships/theme" Target="../theme/theme2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on this slide was generated with Microsoft Copilot.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99e6a703e1.png">    </p:cNvPr>
          <p:cNvPicPr>
            <a:picLocks noChangeAspect="1"/>
          </p:cNvPicPr>
          <p:nvPr/>
        </p:nvPicPr>
        <p:blipFill>
          <a:blip r:embed="rId1"/>
          <a:srcRect l="0" r="0" t="20518" b="20518"/>
          <a:stretch/>
        </p:blipFill>
        <p:spPr>
          <a:xfrm>
            <a:off x="0" y="0"/>
            <a:ext cx="7559985" cy="2971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7559985" cy="2971800"/>
          </a:xfrm>
          <a:prstGeom prst="rect">
            <a:avLst/>
          </a:prstGeom>
          <a:solidFill>
            <a:srgbClr val="081B2C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384048" y="384048"/>
            <a:ext cx="3931920" cy="2148840"/>
          </a:xfrm>
          <a:prstGeom prst="rect">
            <a:avLst/>
          </a:prstGeom>
          <a:solidFill>
            <a:srgbClr val="081B2C">
              <a:alpha val="95000"/>
            </a:srgbClr>
          </a:solidFill>
          <a:ln w="12700">
            <a:solidFill>
              <a:srgbClr val="C49A55">
                <a:alpha val="50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0080" y="658368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C49A55"/>
                </a:solidFill>
              </a:rPr>
              <a:t>MBOKODO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1078992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Consulting Services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640080" y="1627632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2E8EC"/>
                </a:solidFill>
              </a:rPr>
              <a:t>Integrated advisory. Practical solutions.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2E8EC"/>
                </a:solidFill>
              </a:rPr>
              <a:t>Service with a difference.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502920" y="3337560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50" kern="0" dirty="0">
                <a:solidFill>
                  <a:srgbClr val="C49A55"/>
                </a:solidFill>
              </a:rPr>
              <a:t>A MULTI-DISCIPLINARY PARTNER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502920" y="3675888"/>
            <a:ext cx="6446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81B2C"/>
                </a:solidFill>
              </a:rPr>
              <a:t>Solutions shaped around your business, people and journeys.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02920" y="4315968"/>
            <a:ext cx="6492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8242E"/>
                </a:solidFill>
              </a:rPr>
              <a:t>We help organisations address complex operational, people, security, investigative and mobility requirements through practical, tailored and responsive support.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502920" y="5138928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50" kern="0" dirty="0">
                <a:solidFill>
                  <a:srgbClr val="C49A55"/>
                </a:solidFill>
              </a:rPr>
              <a:t>OUR CAPABILITIES</a:t>
            </a:r>
            <a:endParaRPr lang="en-US" sz="850" dirty="0"/>
          </a:p>
        </p:txBody>
      </p:sp>
      <p:sp>
        <p:nvSpPr>
          <p:cNvPr id="12" name="Shape 9"/>
          <p:cNvSpPr/>
          <p:nvPr/>
        </p:nvSpPr>
        <p:spPr>
          <a:xfrm>
            <a:off x="502920" y="5504688"/>
            <a:ext cx="3227832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ED6C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67512" y="5641848"/>
            <a:ext cx="28529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81B2C"/>
                </a:solidFill>
              </a:rPr>
              <a:t>PEOPLE &amp; HR</a:t>
            </a:r>
            <a:endParaRPr lang="en-US" sz="920" dirty="0"/>
          </a:p>
        </p:txBody>
      </p:sp>
      <p:sp>
        <p:nvSpPr>
          <p:cNvPr id="14" name="Text 11"/>
          <p:cNvSpPr/>
          <p:nvPr/>
        </p:nvSpPr>
        <p:spPr>
          <a:xfrm>
            <a:off x="667512" y="5897880"/>
            <a:ext cx="285292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3717D"/>
                </a:solidFill>
              </a:rPr>
              <a:t>HR advisory • recruitment • benefits • screening • policy support • bursary administration</a:t>
            </a:r>
            <a:endParaRPr lang="en-US" sz="780" dirty="0"/>
          </a:p>
        </p:txBody>
      </p:sp>
      <p:sp>
        <p:nvSpPr>
          <p:cNvPr id="15" name="Shape 12"/>
          <p:cNvSpPr/>
          <p:nvPr/>
        </p:nvSpPr>
        <p:spPr>
          <a:xfrm>
            <a:off x="3822192" y="5504688"/>
            <a:ext cx="3227832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ED6C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986784" y="5641848"/>
            <a:ext cx="28529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81B2C"/>
                </a:solidFill>
              </a:rPr>
              <a:t>FORENSICS &amp; INVESTIGATIONS</a:t>
            </a:r>
            <a:endParaRPr lang="en-US" sz="920" dirty="0"/>
          </a:p>
        </p:txBody>
      </p:sp>
      <p:sp>
        <p:nvSpPr>
          <p:cNvPr id="17" name="Text 14"/>
          <p:cNvSpPr/>
          <p:nvPr/>
        </p:nvSpPr>
        <p:spPr>
          <a:xfrm>
            <a:off x="3986784" y="5897880"/>
            <a:ext cx="285292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3717D"/>
                </a:solidFill>
              </a:rPr>
              <a:t>Investigations • asset tracing • policy advisory • CCMA and criminal-justice support</a:t>
            </a:r>
            <a:endParaRPr lang="en-US" sz="780" dirty="0"/>
          </a:p>
        </p:txBody>
      </p:sp>
      <p:sp>
        <p:nvSpPr>
          <p:cNvPr id="18" name="Shape 15"/>
          <p:cNvSpPr/>
          <p:nvPr/>
        </p:nvSpPr>
        <p:spPr>
          <a:xfrm>
            <a:off x="502920" y="6556248"/>
            <a:ext cx="3227832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ED6C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67512" y="6693408"/>
            <a:ext cx="28529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81B2C"/>
                </a:solidFill>
              </a:rPr>
              <a:t>WELLNESS &amp; SOCIAL IMPACT</a:t>
            </a:r>
            <a:endParaRPr lang="en-US" sz="920" dirty="0"/>
          </a:p>
        </p:txBody>
      </p:sp>
      <p:sp>
        <p:nvSpPr>
          <p:cNvPr id="20" name="Text 17"/>
          <p:cNvSpPr/>
          <p:nvPr/>
        </p:nvSpPr>
        <p:spPr>
          <a:xfrm>
            <a:off x="667512" y="6949440"/>
            <a:ext cx="285292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3717D"/>
                </a:solidFill>
              </a:rPr>
              <a:t>Employee wellness • CSR programme design • project delivery • corporate training</a:t>
            </a:r>
            <a:endParaRPr lang="en-US" sz="780" dirty="0"/>
          </a:p>
        </p:txBody>
      </p:sp>
      <p:sp>
        <p:nvSpPr>
          <p:cNvPr id="21" name="Shape 18"/>
          <p:cNvSpPr/>
          <p:nvPr/>
        </p:nvSpPr>
        <p:spPr>
          <a:xfrm>
            <a:off x="3822192" y="6556248"/>
            <a:ext cx="3227832" cy="914400"/>
          </a:xfrm>
          <a:prstGeom prst="roundRect">
            <a:avLst>
              <a:gd name="adj" fmla="val 5000"/>
            </a:avLst>
          </a:prstGeom>
          <a:solidFill>
            <a:srgbClr val="081B2C"/>
          </a:solidFill>
          <a:ln w="12700">
            <a:solidFill>
              <a:srgbClr val="081B2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3986784" y="6693408"/>
            <a:ext cx="28529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C49A55"/>
                </a:solidFill>
              </a:rPr>
              <a:t>SECURITY &amp; RISK</a:t>
            </a:r>
            <a:endParaRPr lang="en-US" sz="920" dirty="0"/>
          </a:p>
        </p:txBody>
      </p:sp>
      <p:sp>
        <p:nvSpPr>
          <p:cNvPr id="23" name="Text 20"/>
          <p:cNvSpPr/>
          <p:nvPr/>
        </p:nvSpPr>
        <p:spPr>
          <a:xfrm>
            <a:off x="3986784" y="6949440"/>
            <a:ext cx="285292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FFFFFF"/>
                </a:solidFill>
              </a:rPr>
              <a:t>Security surveys • travel risk • crisis readiness • investigations • event and protection support</a:t>
            </a:r>
            <a:endParaRPr lang="en-US" sz="780" dirty="0"/>
          </a:p>
        </p:txBody>
      </p:sp>
      <p:sp>
        <p:nvSpPr>
          <p:cNvPr id="24" name="Shape 21"/>
          <p:cNvSpPr/>
          <p:nvPr/>
        </p:nvSpPr>
        <p:spPr>
          <a:xfrm>
            <a:off x="502920" y="7607808"/>
            <a:ext cx="3227832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ED6CA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67512" y="7744968"/>
            <a:ext cx="28529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81B2C"/>
                </a:solidFill>
              </a:rPr>
              <a:t>BUSINESS &amp; FACILITIES</a:t>
            </a:r>
            <a:endParaRPr lang="en-US" sz="920" dirty="0"/>
          </a:p>
        </p:txBody>
      </p:sp>
      <p:sp>
        <p:nvSpPr>
          <p:cNvPr id="26" name="Text 23"/>
          <p:cNvSpPr/>
          <p:nvPr/>
        </p:nvSpPr>
        <p:spPr>
          <a:xfrm>
            <a:off x="667512" y="8001000"/>
            <a:ext cx="285292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3717D"/>
                </a:solidFill>
              </a:rPr>
              <a:t>Process improvement • service quality • policy reviews • tracing • collections • property maintenance</a:t>
            </a:r>
            <a:endParaRPr lang="en-US" sz="780" dirty="0"/>
          </a:p>
        </p:txBody>
      </p:sp>
      <p:sp>
        <p:nvSpPr>
          <p:cNvPr id="27" name="Shape 24"/>
          <p:cNvSpPr/>
          <p:nvPr/>
        </p:nvSpPr>
        <p:spPr>
          <a:xfrm>
            <a:off x="3822192" y="7607808"/>
            <a:ext cx="3227832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ED6CA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3986784" y="7744968"/>
            <a:ext cx="28529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81B2C"/>
                </a:solidFill>
              </a:rPr>
              <a:t>EXECUTIVE TRAVEL &amp; CONCIERGE</a:t>
            </a:r>
            <a:endParaRPr lang="en-US" sz="920" dirty="0"/>
          </a:p>
        </p:txBody>
      </p:sp>
      <p:sp>
        <p:nvSpPr>
          <p:cNvPr id="29" name="Text 26"/>
          <p:cNvSpPr/>
          <p:nvPr/>
        </p:nvSpPr>
        <p:spPr>
          <a:xfrm>
            <a:off x="3986784" y="8001000"/>
            <a:ext cx="285292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3717D"/>
                </a:solidFill>
              </a:rPr>
              <a:t>Travel readiness • airport services • charter coordination • roadshows • always-on support</a:t>
            </a:r>
            <a:endParaRPr lang="en-US" sz="780" dirty="0"/>
          </a:p>
        </p:txBody>
      </p:sp>
      <p:sp>
        <p:nvSpPr>
          <p:cNvPr id="30" name="Shape 27"/>
          <p:cNvSpPr/>
          <p:nvPr/>
        </p:nvSpPr>
        <p:spPr>
          <a:xfrm>
            <a:off x="0" y="8732520"/>
            <a:ext cx="7559985" cy="1024128"/>
          </a:xfrm>
          <a:prstGeom prst="rect">
            <a:avLst/>
          </a:prstGeom>
          <a:solidFill>
            <a:srgbClr val="081B2C"/>
          </a:solidFill>
          <a:ln w="12700">
            <a:solidFill>
              <a:srgbClr val="081B2C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502920" y="8961120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C49A55"/>
                </a:solidFill>
              </a:rPr>
              <a:t>130+</a:t>
            </a:r>
            <a:endParaRPr lang="en-US" sz="2500" dirty="0"/>
          </a:p>
        </p:txBody>
      </p:sp>
      <p:sp>
        <p:nvSpPr>
          <p:cNvPr id="32" name="Text 29"/>
          <p:cNvSpPr/>
          <p:nvPr/>
        </p:nvSpPr>
        <p:spPr>
          <a:xfrm>
            <a:off x="1508760" y="89885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70" b="1" spc="80" kern="0" dirty="0">
                <a:solidFill>
                  <a:srgbClr val="FFFFFF"/>
                </a:solidFill>
              </a:rPr>
              <a:t>YEARS OF COMBINED EXPERIENCE</a:t>
            </a:r>
            <a:endParaRPr lang="en-US" sz="870" dirty="0"/>
          </a:p>
        </p:txBody>
      </p:sp>
      <p:sp>
        <p:nvSpPr>
          <p:cNvPr id="33" name="Text 30"/>
          <p:cNvSpPr/>
          <p:nvPr/>
        </p:nvSpPr>
        <p:spPr>
          <a:xfrm>
            <a:off x="1508760" y="9281160"/>
            <a:ext cx="5394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60" dirty="0">
                <a:solidFill>
                  <a:srgbClr val="D8E0E5"/>
                </a:solidFill>
              </a:rPr>
              <a:t>Cross-sector perspective  •  Tailored solutions  •  Integrated capability  •  High-touch delivery</a:t>
            </a:r>
            <a:endParaRPr lang="en-US" sz="860" dirty="0"/>
          </a:p>
        </p:txBody>
      </p:sp>
      <p:sp>
        <p:nvSpPr>
          <p:cNvPr id="34" name="Text 31"/>
          <p:cNvSpPr/>
          <p:nvPr/>
        </p:nvSpPr>
        <p:spPr>
          <a:xfrm>
            <a:off x="502920" y="9994392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40" kern="0" dirty="0">
                <a:solidFill>
                  <a:srgbClr val="C49A55"/>
                </a:solidFill>
              </a:rPr>
              <a:t>LET’S TALK</a:t>
            </a:r>
            <a:endParaRPr lang="en-US" sz="850" dirty="0"/>
          </a:p>
        </p:txBody>
      </p:sp>
      <p:sp>
        <p:nvSpPr>
          <p:cNvPr id="35" name="Text 32"/>
          <p:cNvSpPr/>
          <p:nvPr/>
        </p:nvSpPr>
        <p:spPr>
          <a:xfrm>
            <a:off x="1554480" y="9976104"/>
            <a:ext cx="5440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081B2C"/>
                </a:solidFill>
              </a:rPr>
              <a:t>Mbokodo Consulting Services  |  619 20th Ave, Rietfontein, Pretoria, Gauteng</a:t>
            </a:r>
            <a:endParaRPr lang="en-US" sz="850" dirty="0"/>
          </a:p>
        </p:txBody>
      </p:sp>
      <p:sp>
        <p:nvSpPr>
          <p:cNvPr id="36" name="Text 33"/>
          <p:cNvSpPr/>
          <p:nvPr/>
        </p:nvSpPr>
        <p:spPr>
          <a:xfrm>
            <a:off x="502920" y="10314432"/>
            <a:ext cx="6492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10" dirty="0">
                <a:solidFill>
                  <a:srgbClr val="63717D"/>
                </a:solidFill>
              </a:rPr>
              <a:t>+27 82 960 9693  |  masinthle@gmail.com  |  Reg: 2022/668634/07  |  VAT: 9534385209</a:t>
            </a:r>
            <a:endParaRPr lang="en-US" sz="8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Mbokodo Consulting Services | One-page Brochure</dc:title>
  <dc:subject>PptxGenJS Presentation</dc:subject>
  <dc:creator>Anneline Booyse-Mofokeng</dc:creator>
  <lastModifiedBy>Anneline Booyse-Mofokeng</lastModifiedBy>
  <revision>1</revision>
  <dcterms:created xsi:type="dcterms:W3CDTF">2026-10-06T10:22:07.7255448Z</dcterms:created>
  <dcterms:modified xsi:type="dcterms:W3CDTF">2026-10-06T10:22:07.7255448Z</dcterms:modified>
</coreProperties>
</file>